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7" r:id="rId5"/>
    <p:sldId id="258" r:id="rId6"/>
    <p:sldId id="261" r:id="rId7"/>
    <p:sldId id="262" r:id="rId8"/>
    <p:sldId id="263" r:id="rId9"/>
    <p:sldId id="264" r:id="rId10"/>
    <p:sldId id="259" r:id="rId11"/>
    <p:sldId id="260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F254589-5EDD-4387-BE60-EF35A5499EBD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1BE2BB6-8A68-445C-8F5A-3E1F8E4499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254589-5EDD-4387-BE60-EF35A5499EBD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BE2BB6-8A68-445C-8F5A-3E1F8E4499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254589-5EDD-4387-BE60-EF35A5499EBD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BE2BB6-8A68-445C-8F5A-3E1F8E4499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extLst/>
          </a:lstStyle>
          <a:p>
            <a:fld id="{9F254589-5EDD-4387-BE60-EF35A5499EBD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/>
          <a:lstStyle>
            <a:extLst/>
          </a:lstStyle>
          <a:p>
            <a:fld id="{81BE2BB6-8A68-445C-8F5A-3E1F8E4499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  <a:prstGeom prst="rect">
            <a:avLst/>
          </a:prstGeo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  <a:prstGeom prst="rect">
            <a:avLst/>
          </a:prstGeo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  <a:prstGeom prst="rect">
            <a:avLst/>
          </a:prstGeom>
        </p:spPr>
        <p:txBody>
          <a:bodyPr vert="horz" rtlCol="0"/>
          <a:lstStyle>
            <a:extLst/>
          </a:lstStyle>
          <a:p>
            <a:fld id="{9F254589-5EDD-4387-BE60-EF35A5499EBD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  <a:prstGeom prst="rect">
            <a:avLst/>
          </a:prstGeo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1BE2BB6-8A68-445C-8F5A-3E1F8E4499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  <a:prstGeom prst="rect">
            <a:avLst/>
          </a:prstGeo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extLst/>
          </a:lstStyle>
          <a:p>
            <a:fld id="{9F254589-5EDD-4387-BE60-EF35A5499EBD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  <a:prstGeom prst="rect">
            <a:avLst/>
          </a:prstGeom>
        </p:spPr>
        <p:txBody>
          <a:bodyPr/>
          <a:lstStyle>
            <a:extLst/>
          </a:lstStyle>
          <a:p>
            <a:fld id="{81BE2BB6-8A68-445C-8F5A-3E1F8E4499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  <a:prstGeom prst="rect">
            <a:avLst/>
          </a:prstGeo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extLst/>
          </a:lstStyle>
          <a:p>
            <a:fld id="{9F254589-5EDD-4387-BE60-EF35A5499EBD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  <a:prstGeom prst="rect">
            <a:avLst/>
          </a:prstGeom>
        </p:spPr>
        <p:txBody>
          <a:bodyPr/>
          <a:lstStyle>
            <a:extLst/>
          </a:lstStyle>
          <a:p>
            <a:fld id="{81BE2BB6-8A68-445C-8F5A-3E1F8E4499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extLst/>
          </a:lstStyle>
          <a:p>
            <a:fld id="{9F254589-5EDD-4387-BE60-EF35A5499EBD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/>
          <a:lstStyle>
            <a:extLst/>
          </a:lstStyle>
          <a:p>
            <a:fld id="{81BE2BB6-8A68-445C-8F5A-3E1F8E4499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extLst/>
          </a:lstStyle>
          <a:p>
            <a:fld id="{9F254589-5EDD-4387-BE60-EF35A5499EBD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/>
          <a:lstStyle>
            <a:extLst/>
          </a:lstStyle>
          <a:p>
            <a:fld id="{81BE2BB6-8A68-445C-8F5A-3E1F8E4499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  <a:prstGeom prst="rect">
            <a:avLst/>
          </a:prstGeo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  <a:prstGeom prst="rect">
            <a:avLst/>
          </a:prstGeo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  <a:prstGeom prst="rect">
            <a:avLst/>
          </a:prstGeom>
        </p:spPr>
        <p:txBody>
          <a:bodyPr vert="horz" rtlCol="0"/>
          <a:lstStyle>
            <a:extLst/>
          </a:lstStyle>
          <a:p>
            <a:fld id="{9F254589-5EDD-4387-BE60-EF35A5499EBD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  <a:prstGeom prst="rect">
            <a:avLst/>
          </a:prstGeo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1BE2BB6-8A68-445C-8F5A-3E1F8E4499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  <a:prstGeom prst="rect">
            <a:avLst/>
          </a:prstGeo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  <a:prstGeom prst="rect">
            <a:avLst/>
          </a:prstGeo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  <a:prstGeom prst="rect">
            <a:avLst/>
          </a:prstGeom>
        </p:spPr>
        <p:txBody>
          <a:bodyPr vert="horz" rtlCol="0"/>
          <a:lstStyle>
            <a:extLst/>
          </a:lstStyle>
          <a:p>
            <a:fld id="{9F254589-5EDD-4387-BE60-EF35A5499EBD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  <a:prstGeom prst="rect">
            <a:avLst/>
          </a:prstGeo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1BE2BB6-8A68-445C-8F5A-3E1F8E4499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  <a:prstGeom prst="rect">
            <a:avLst/>
          </a:prstGeo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254589-5EDD-4387-BE60-EF35A5499EBD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BE2BB6-8A68-445C-8F5A-3E1F8E4499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extLst/>
          </a:lstStyle>
          <a:p>
            <a:fld id="{9F254589-5EDD-4387-BE60-EF35A5499EBD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/>
          <a:lstStyle>
            <a:extLst/>
          </a:lstStyle>
          <a:p>
            <a:fld id="{81BE2BB6-8A68-445C-8F5A-3E1F8E4499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extLst/>
          </a:lstStyle>
          <a:p>
            <a:fld id="{9F254589-5EDD-4387-BE60-EF35A5499EBD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/>
          <a:lstStyle>
            <a:extLst/>
          </a:lstStyle>
          <a:p>
            <a:fld id="{81BE2BB6-8A68-445C-8F5A-3E1F8E4499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extLst/>
          </a:lstStyle>
          <a:p>
            <a:fld id="{9F254589-5EDD-4387-BE60-EF35A5499EBD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/>
          <a:lstStyle>
            <a:extLst/>
          </a:lstStyle>
          <a:p>
            <a:fld id="{81BE2BB6-8A68-445C-8F5A-3E1F8E4499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  <a:prstGeom prst="rect">
            <a:avLst/>
          </a:prstGeo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  <a:prstGeom prst="rect">
            <a:avLst/>
          </a:prstGeo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  <a:prstGeom prst="rect">
            <a:avLst/>
          </a:prstGeom>
        </p:spPr>
        <p:txBody>
          <a:bodyPr vert="horz" rtlCol="0"/>
          <a:lstStyle>
            <a:extLst/>
          </a:lstStyle>
          <a:p>
            <a:fld id="{9F254589-5EDD-4387-BE60-EF35A5499EBD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  <a:prstGeom prst="rect">
            <a:avLst/>
          </a:prstGeo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1BE2BB6-8A68-445C-8F5A-3E1F8E4499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  <a:prstGeom prst="rect">
            <a:avLst/>
          </a:prstGeo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extLst/>
          </a:lstStyle>
          <a:p>
            <a:fld id="{9F254589-5EDD-4387-BE60-EF35A5499EBD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  <a:prstGeom prst="rect">
            <a:avLst/>
          </a:prstGeom>
        </p:spPr>
        <p:txBody>
          <a:bodyPr/>
          <a:lstStyle>
            <a:extLst/>
          </a:lstStyle>
          <a:p>
            <a:fld id="{81BE2BB6-8A68-445C-8F5A-3E1F8E4499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  <a:prstGeom prst="rect">
            <a:avLst/>
          </a:prstGeo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extLst/>
          </a:lstStyle>
          <a:p>
            <a:fld id="{9F254589-5EDD-4387-BE60-EF35A5499EBD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  <a:prstGeom prst="rect">
            <a:avLst/>
          </a:prstGeom>
        </p:spPr>
        <p:txBody>
          <a:bodyPr/>
          <a:lstStyle>
            <a:extLst/>
          </a:lstStyle>
          <a:p>
            <a:fld id="{81BE2BB6-8A68-445C-8F5A-3E1F8E4499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extLst/>
          </a:lstStyle>
          <a:p>
            <a:fld id="{9F254589-5EDD-4387-BE60-EF35A5499EBD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/>
          <a:lstStyle>
            <a:extLst/>
          </a:lstStyle>
          <a:p>
            <a:fld id="{81BE2BB6-8A68-445C-8F5A-3E1F8E4499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extLst/>
          </a:lstStyle>
          <a:p>
            <a:fld id="{9F254589-5EDD-4387-BE60-EF35A5499EBD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/>
          <a:lstStyle>
            <a:extLst/>
          </a:lstStyle>
          <a:p>
            <a:fld id="{81BE2BB6-8A68-445C-8F5A-3E1F8E4499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  <a:prstGeom prst="rect">
            <a:avLst/>
          </a:prstGeo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  <a:prstGeom prst="rect">
            <a:avLst/>
          </a:prstGeo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  <a:prstGeom prst="rect">
            <a:avLst/>
          </a:prstGeom>
        </p:spPr>
        <p:txBody>
          <a:bodyPr vert="horz" rtlCol="0"/>
          <a:lstStyle>
            <a:extLst/>
          </a:lstStyle>
          <a:p>
            <a:fld id="{9F254589-5EDD-4387-BE60-EF35A5499EBD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  <a:prstGeom prst="rect">
            <a:avLst/>
          </a:prstGeo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1BE2BB6-8A68-445C-8F5A-3E1F8E4499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  <a:prstGeom prst="rect">
            <a:avLst/>
          </a:prstGeo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  <a:prstGeom prst="rect">
            <a:avLst/>
          </a:prstGeo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  <a:prstGeom prst="rect">
            <a:avLst/>
          </a:prstGeom>
        </p:spPr>
        <p:txBody>
          <a:bodyPr vert="horz" rtlCol="0"/>
          <a:lstStyle>
            <a:extLst/>
          </a:lstStyle>
          <a:p>
            <a:fld id="{9F254589-5EDD-4387-BE60-EF35A5499EBD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  <a:prstGeom prst="rect">
            <a:avLst/>
          </a:prstGeo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1BE2BB6-8A68-445C-8F5A-3E1F8E4499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  <a:prstGeom prst="rect">
            <a:avLst/>
          </a:prstGeo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F254589-5EDD-4387-BE60-EF35A5499EBD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1BE2BB6-8A68-445C-8F5A-3E1F8E4499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extLst/>
          </a:lstStyle>
          <a:p>
            <a:fld id="{9F254589-5EDD-4387-BE60-EF35A5499EBD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/>
          <a:lstStyle>
            <a:extLst/>
          </a:lstStyle>
          <a:p>
            <a:fld id="{81BE2BB6-8A68-445C-8F5A-3E1F8E4499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extLst/>
          </a:lstStyle>
          <a:p>
            <a:fld id="{9F254589-5EDD-4387-BE60-EF35A5499EBD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/>
          <a:lstStyle>
            <a:extLst/>
          </a:lstStyle>
          <a:p>
            <a:fld id="{81BE2BB6-8A68-445C-8F5A-3E1F8E4499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254589-5EDD-4387-BE60-EF35A5499EBD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1BE2BB6-8A68-445C-8F5A-3E1F8E4499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254589-5EDD-4387-BE60-EF35A5499EBD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1BE2BB6-8A68-445C-8F5A-3E1F8E4499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254589-5EDD-4387-BE60-EF35A5499EBD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BE2BB6-8A68-445C-8F5A-3E1F8E4499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254589-5EDD-4387-BE60-EF35A5499EBD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BE2BB6-8A68-445C-8F5A-3E1F8E4499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F254589-5EDD-4387-BE60-EF35A5499EBD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1BE2BB6-8A68-445C-8F5A-3E1F8E4499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F254589-5EDD-4387-BE60-EF35A5499EBD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1BE2BB6-8A68-445C-8F5A-3E1F8E4499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F254589-5EDD-4387-BE60-EF35A5499EBD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81BE2BB6-8A68-445C-8F5A-3E1F8E4499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lvl="0" algn="r">
              <a:spcBef>
                <a:spcPct val="0"/>
              </a:spcBef>
              <a:buNone/>
            </a:pPr>
            <a:r>
              <a:rPr kumimoji="0" lang="en-US" sz="460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iRespond Question Master</a:t>
            </a:r>
            <a:endParaRPr kumimoji="0" lang="en-US" sz="460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lvl="0" indent="-29210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None/>
            </a:pPr>
            <a:r>
              <a:rPr kumimoji="0" lang="en-US" sz="3200" smtClean="0">
                <a:solidFill>
                  <a:schemeClr val="tx1"/>
                </a:solidFill>
              </a:rPr>
              <a:t>A.) Response A</a:t>
            </a:r>
            <a:endParaRPr kumimoji="0" lang="en-US" sz="3200">
              <a:solidFill>
                <a:schemeClr val="tx1"/>
              </a:solidFill>
            </a:endParaRPr>
          </a:p>
        </p:txBody>
      </p:sp>
      <p:sp>
        <p:nvSpPr>
          <p:cNvPr id="5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lvl="0" indent="-29210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None/>
            </a:pPr>
            <a:r>
              <a:rPr kumimoji="0" lang="en-US" sz="3200" smtClean="0">
                <a:solidFill>
                  <a:schemeClr val="tx1"/>
                </a:solidFill>
              </a:rPr>
              <a:t>B.) Response B</a:t>
            </a:r>
            <a:endParaRPr kumimoji="0" lang="en-US" sz="3200">
              <a:solidFill>
                <a:schemeClr val="tx1"/>
              </a:solidFill>
            </a:endParaRPr>
          </a:p>
        </p:txBody>
      </p:sp>
      <p:sp>
        <p:nvSpPr>
          <p:cNvPr id="6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lvl="0" indent="-29210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None/>
            </a:pPr>
            <a:r>
              <a:rPr kumimoji="0" lang="en-US" sz="3200" smtClean="0">
                <a:solidFill>
                  <a:schemeClr val="tx1"/>
                </a:solidFill>
              </a:rPr>
              <a:t>C.) Response C</a:t>
            </a:r>
            <a:endParaRPr kumimoji="0" lang="en-US" sz="3200">
              <a:solidFill>
                <a:schemeClr val="tx1"/>
              </a:solidFill>
            </a:endParaRPr>
          </a:p>
        </p:txBody>
      </p:sp>
      <p:sp>
        <p:nvSpPr>
          <p:cNvPr id="8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lvl="0" indent="-29210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None/>
            </a:pPr>
            <a:r>
              <a:rPr kumimoji="0" lang="en-US" sz="3200" smtClean="0">
                <a:solidFill>
                  <a:schemeClr val="tx1"/>
                </a:solidFill>
              </a:rPr>
              <a:t>D.) Response D</a:t>
            </a:r>
            <a:endParaRPr kumimoji="0" lang="en-US" sz="3200">
              <a:solidFill>
                <a:schemeClr val="tx1"/>
              </a:solidFill>
            </a:endParaRPr>
          </a:p>
        </p:txBody>
      </p:sp>
      <p:sp>
        <p:nvSpPr>
          <p:cNvPr id="9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lvl="0" indent="-29210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None/>
            </a:pPr>
            <a:r>
              <a:rPr kumimoji="0" lang="en-US" sz="3200" smtClean="0">
                <a:solidFill>
                  <a:schemeClr val="tx1"/>
                </a:solidFill>
              </a:rPr>
              <a:t>E.) Response E</a:t>
            </a:r>
            <a:endParaRPr kumimoji="0" lang="en-US" sz="3200">
              <a:solidFill>
                <a:schemeClr val="tx1"/>
              </a:solidFill>
            </a:endParaRPr>
          </a:p>
        </p:txBody>
      </p:sp>
      <p:sp>
        <p:nvSpPr>
          <p:cNvPr id="10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381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FFFFFF"/>
                </a:solidFill>
              </a:rPr>
              <a:t>Percent Complete 100%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1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381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FFFFFF"/>
                </a:solidFill>
              </a:rPr>
              <a:t>00:30</a:t>
            </a:r>
            <a:endParaRPr lang="en-US" sz="1400">
              <a:solidFill>
                <a:srgbClr val="FFFFFF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8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5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381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381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381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381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4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381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67%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8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381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33%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11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381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100%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16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381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100%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19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381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67%</a:t>
              </a:r>
              <a:endParaRPr lang="en-US" sz="2800">
                <a:solidFill>
                  <a:srgbClr val="FFFFFF"/>
                </a:solidFill>
              </a:endParaRPr>
            </a:p>
          </p:txBody>
        </p:sp>
      </p:grpSp>
      <p:grpSp>
        <p:nvGrpSpPr>
          <p:cNvPr id="39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2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381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381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381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381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381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381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6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381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A*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10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381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B*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15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381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C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18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381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D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21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381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E</a:t>
              </a:r>
              <a:endParaRPr lang="en-US" sz="2800">
                <a:solidFill>
                  <a:srgbClr val="FFFFFF"/>
                </a:solidFill>
              </a:endParaRPr>
            </a:p>
          </p:txBody>
        </p:sp>
      </p:grpSp>
      <p:grpSp>
        <p:nvGrpSpPr>
          <p:cNvPr id="37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4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7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381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FFFFFF"/>
                  </a:solidFill>
                </a:rPr>
                <a:t>0</a:t>
              </a:r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29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381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FFFFFF"/>
                  </a:solidFill>
                </a:rPr>
                <a:t>1</a:t>
              </a:r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1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381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FFFFFF"/>
                  </a:solidFill>
                </a:rPr>
                <a:t>2</a:t>
              </a:r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3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381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FFFFFF"/>
                  </a:solidFill>
                </a:rPr>
                <a:t>3</a:t>
              </a:r>
              <a:endParaRPr lang="en-US" sz="2000">
                <a:solidFill>
                  <a:srgbClr val="FFFFFF"/>
                </a:solidFill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upload.wikimedia.org/wikipedia/commons/3/37/Qajari_relief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http://upload.wikimedia.org/wikipedia/commons/3/37/Qajari_relief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jepmBYL-_A" TargetMode="External"/><Relationship Id="rId2" Type="http://schemas.openxmlformats.org/officeDocument/2006/relationships/hyperlink" Target="https://www.youtube.com/watch?v=5ekN8X0KYk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polymerclaynotes.com/wp-content/uploads/2008/03/picture-4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http://www.envisiontile.com/images/thumbnails/greekshellthumb.jpg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://www.twopawsstudio.com/fourleaftile2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http://www.eveningstarstudio.net/star/tilesimages/tilesplash4.jpg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:Qajari relief.jpg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-838200" y="3237271"/>
            <a:ext cx="4088515" cy="307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u="sng" dirty="0" smtClean="0"/>
              <a:t>Bas Relief 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2819400"/>
            <a:ext cx="5341034" cy="4038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 </a:t>
            </a:r>
            <a:r>
              <a:rPr lang="en-US" b="1" dirty="0" smtClean="0"/>
              <a:t>relief</a:t>
            </a:r>
            <a:r>
              <a:rPr lang="en-US" dirty="0" smtClean="0"/>
              <a:t> is a sculptured artwork where a modeled form is raised, or in </a:t>
            </a:r>
            <a:r>
              <a:rPr lang="en-US" b="1" dirty="0" smtClean="0"/>
              <a:t>sunken-relief</a:t>
            </a:r>
            <a:r>
              <a:rPr lang="en-US" dirty="0" smtClean="0"/>
              <a:t> lowered, from a flat background plane without being disconnected from it. It is therefore not free-standing or in the round, but has a background from which the main elements of the composition project.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https://www.youtube.com/watch?v=5ekN8X0KYkY</a:t>
            </a:r>
            <a:endParaRPr lang="en-US" dirty="0" smtClean="0"/>
          </a:p>
          <a:p>
            <a:endParaRPr lang="en-US" dirty="0"/>
          </a:p>
          <a:p>
            <a:r>
              <a:rPr lang="en-US" smtClean="0">
                <a:hlinkClick r:id="rId3"/>
              </a:rPr>
              <a:t>Time lapse https://www.youtube.com/watch?v=SjepmBYL-_A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52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polymerclaynotes.com/wp-content/uploads/2008/03/picture-4.pn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81000" y="762000"/>
            <a:ext cx="44577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http://www.envisiontile.com/images/thumbnails/greekshellthumb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5029200" y="2842381"/>
            <a:ext cx="3848100" cy="3787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www.twopawsstudio.com/fourleaftile2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28600" y="228600"/>
            <a:ext cx="3505200" cy="381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http://www.eveningstarstudio.net/star/tilesimages/tilesplash4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1752600" y="4205037"/>
            <a:ext cx="6172200" cy="2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76200"/>
            <a:ext cx="3584575" cy="35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876"/>
            <a:ext cx="3657600" cy="678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" y="0"/>
            <a:ext cx="5119627" cy="6826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488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97821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60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31" y="1676400"/>
            <a:ext cx="6608269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791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7753"/>
            <a:ext cx="6147238" cy="6043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19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28600"/>
            <a:ext cx="3571133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600200"/>
            <a:ext cx="3822137" cy="50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6038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4908" y="2743200"/>
            <a:ext cx="435909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QuestionMaster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GraphMaster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636</TotalTime>
  <Words>70</Words>
  <Application>Microsoft Office PowerPoint</Application>
  <PresentationFormat>On-screen Show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Foundry</vt:lpstr>
      <vt:lpstr>iRespondQuestionMaster</vt:lpstr>
      <vt:lpstr>iRespondGraphMaster</vt:lpstr>
      <vt:lpstr>Bas Relief Tile</vt:lpstr>
      <vt:lpstr>PowerPoint Presentation</vt:lpstr>
      <vt:lpstr>PowerPoint Presentation</vt:lpstr>
      <vt:lpstr>PowerPoint Presentation</vt:lpstr>
      <vt:lpstr>PowerPoint Presentation</vt:lpstr>
      <vt:lpstr>Abstract designs</vt:lpstr>
      <vt:lpstr>PowerPoint Presentation</vt:lpstr>
      <vt:lpstr>Student Examples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 Relief Tile</dc:title>
  <dc:creator>LMS11602</dc:creator>
  <cp:lastModifiedBy>Melody Lyle</cp:lastModifiedBy>
  <cp:revision>9</cp:revision>
  <dcterms:created xsi:type="dcterms:W3CDTF">2009-10-19T12:12:05Z</dcterms:created>
  <dcterms:modified xsi:type="dcterms:W3CDTF">2014-09-24T17:29:24Z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  <property fmtid="{D5CDD505-2E9C-101B-9397-08002B2CF9AE}" pid="4" name="KeepGraph">
    <vt:bool>false</vt:bool>
  </property>
  <property fmtid="{D5CDD505-2E9C-101B-9397-08002B2CF9AE}" pid="5" name="AutoReflect">
    <vt:bool>false</vt:bool>
  </property>
</Properties>
</file>